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presProps" Target="presProps.xml"/>
  <Relationship Id="rId8" Type="http://schemas.openxmlformats.org/officeDocument/2006/relationships/viewProps" Target="viewProps.xml"/>
  <Relationship Id="rId9"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03276364"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3246_ca_object_representations_media_684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4693_ca_object_representations_media_687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7840_ca_object_representations_media_686_large3.jpg"/>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7619_ca_object_representations_media_685_large4.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314325"/>
          <a:ext cx="9410700" cy="7496175"/>
          <a:chOff x="0" y="314325"/>
          <a:chExt cx="9410700" cy="7496175"/>
        </a:xfrm>
      </p:grpSpPr>
      <p:pic>
        <p:nvPicPr>
          <p:cNvPr id="1" name="" descr="Image"/>
          <p:cNvPicPr>
            <a:picLocks noChangeAspect="1"/>
          </p:cNvPicPr>
          <p:nvPr/>
        </p:nvPicPr>
        <p:blipFill>
          <a:blip r:embed="rId2"/>
          <a:stretch>
            <a:fillRect/>
          </a:stretch>
        </p:blipFill>
        <p:spPr>
          <a:xfrm>
            <a:off x="457200" y="1371600"/>
            <a:ext cx="1219200" cy="18288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3467100"/>
            <a:ext cx="3200400" cy="18288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sz="1000" spc="0" u="none">
                <a:solidFill>
                  <a:srgbClr val="f">
                    <a:alpha val="100000"/>
                  </a:srgbClr>
                </a:solidFill>
                <a:latin typeface="Calibri"/>
              </a:rPr>
              <a:t><![CDATA[Gilles Mermet - Musée du Pays de Laon]]></a:t>
            </a:r>
          </a:p>
        </p:txBody>
      </p:sp>
      <p:sp>
        <p:nvSpPr>
          <p:cNvPr id="3" name=""/>
          <p:cNvSpPr txBox="1"/>
          <p:nvPr/>
        </p:nvSpPr>
        <p:spPr>
          <a:xfrm>
            <a:off x="2286000" y="314325"/>
            <a:ext cx="4572000" cy="18288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f">
                    <a:alpha val="100000"/>
                  </a:srgbClr>
                </a:solidFill>
                <a:latin typeface="Calibri"/>
              </a:rPr>
              <a:t><![CDATA[Stèle funéraire d'Ursacius]]></a:t>
            </a:r>
          </a:p>
        </p:txBody>
      </p:sp>
      <p:sp>
        <p:nvSpPr>
          <p:cNvPr id="4" name=""/>
          <p:cNvSpPr txBox="1"/>
          <p:nvPr/>
        </p:nvSpPr>
        <p:spPr>
          <a:xfrm>
            <a:off x="3924300" y="1371600"/>
            <a:ext cx="54864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f">
                    <a:alpha val="100000"/>
                  </a:srgbClr>
                </a:solidFill>
                <a:latin typeface="Calibri"/>
              </a:rPr>
              <a:t><![CDATA[Commune de découverte : Laon
Lieu-dit : «rue Saint-Martin»
Où le trouver ? 
Laon (02) musée d'art et d'archéologie du Pays de Laon
02408 Laon
Domaine : Décor funéraire
Période chronologique : Haut Moyen Âge [476 / 1000]
Dimensions : 
H. 29 cm l 15 cm Poids 1,6 kg	]]></a:t>
            </a:r>
          </a:p>
        </p:txBody>
      </p:sp>
      <p:sp>
        <p:nvSpPr>
          <p:cNvPr id="5" name=""/>
          <p:cNvSpPr txBox="1"/>
          <p:nvPr/>
        </p:nvSpPr>
        <p:spPr>
          <a:xfrm>
            <a:off x="457200" y="3838575"/>
            <a:ext cx="8229600" cy="36576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f">
                    <a:alpha val="100000"/>
                  </a:srgbClr>
                </a:solidFill>
                <a:latin typeface="Calibri"/>
              </a:rPr>
              <a:t><![CDATA[Description :
Les sépultures antiques et médiévales pouvaient prendre des formes bien plus simples que le tombeau monumental ou la tombe placée à l’intérieur de l’église. L’immense majorité de la population était inhumée dans de simples cimetières, parfois dans des sarcophages. Eriger une stèle funéraire demandait déjà des moyens financiers puisqu’il fallait payer la pierre et la gravure. Bien souvent, la stèle constitue à elle seule le monument en mémoire du défunt. C’est le cas avec cette épitaphe paléochrétienne du premier cimetière chrétien de Laon. Il s’agit de la stèle funéraire d’un certain Ursacius. L’inscription latine, qui surmonte un chrisme accompagné des lettres grecques alpha et oméga rappelant le commencement et la fin du monde, se lit : VRSACIVS VIVAT IN DEO, « Ursacius vit en Dieu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314325"/>
          <a:ext cx="9410700" cy="7496175"/>
          <a:chOff x="0" y="314325"/>
          <a:chExt cx="9410700" cy="7496175"/>
        </a:xfrm>
      </p:grpSpPr>
      <p:pic>
        <p:nvPicPr>
          <p:cNvPr id="1" name="" descr="Image"/>
          <p:cNvPicPr>
            <a:picLocks noChangeAspect="1"/>
          </p:cNvPicPr>
          <p:nvPr/>
        </p:nvPicPr>
        <p:blipFill>
          <a:blip r:embed="rId2"/>
          <a:stretch>
            <a:fillRect/>
          </a:stretch>
        </p:blipFill>
        <p:spPr>
          <a:xfrm>
            <a:off x="457200" y="1371600"/>
            <a:ext cx="8562975" cy="18288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3467100"/>
            <a:ext cx="3200400" cy="18288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sz="1000" spc="0" u="none">
                <a:solidFill>
                  <a:srgbClr val="f">
                    <a:alpha val="100000"/>
                  </a:srgbClr>
                </a:solidFill>
                <a:latin typeface="Calibri"/>
              </a:rPr>
              <a:t><![CDATA[© Musée du Pays de Laon]]></a:t>
            </a:r>
          </a:p>
        </p:txBody>
      </p:sp>
      <p:sp>
        <p:nvSpPr>
          <p:cNvPr id="3" name=""/>
          <p:cNvSpPr txBox="1"/>
          <p:nvPr/>
        </p:nvSpPr>
        <p:spPr>
          <a:xfrm>
            <a:off x="2286000" y="314325"/>
            <a:ext cx="4572000" cy="18288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f">
                    <a:alpha val="100000"/>
                  </a:srgbClr>
                </a:solidFill>
                <a:latin typeface="Calibri"/>
              </a:rPr>
              <a:t><![CDATA[Epingle
]]></a:t>
            </a:r>
          </a:p>
        </p:txBody>
      </p:sp>
      <p:sp>
        <p:nvSpPr>
          <p:cNvPr id="4" name=""/>
          <p:cNvSpPr txBox="1"/>
          <p:nvPr/>
        </p:nvSpPr>
        <p:spPr>
          <a:xfrm>
            <a:off x="3924300" y="1371600"/>
            <a:ext cx="54864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f">
                    <a:alpha val="100000"/>
                  </a:srgbClr>
                </a:solidFill>
                <a:latin typeface="Calibri"/>
              </a:rPr>
              <a:t><![CDATA[Commune de découverte : Laon
Lieu-dit : «Leuilly -Le Marais»
Où le trouver ? 
Laon (02) musée d'art et d'archéologie du Pays de Laon
02408 Laon
Domaine : Vie quotidienne
Période chronologique : Age du Bronze final [- 1400/ - 800]
Dimensions : 
L. 14 cm Circonférence : 1 cm ]]></a:t>
            </a:r>
          </a:p>
        </p:txBody>
      </p:sp>
      <p:sp>
        <p:nvSpPr>
          <p:cNvPr id="5" name=""/>
          <p:cNvSpPr txBox="1"/>
          <p:nvPr/>
        </p:nvSpPr>
        <p:spPr>
          <a:xfrm>
            <a:off x="457200" y="3838575"/>
            <a:ext cx="8229600" cy="36576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f">
                    <a:alpha val="100000"/>
                  </a:srgbClr>
                </a:solidFill>
                <a:latin typeface="Calibri"/>
              </a:rPr>
              <a:t><![CDATA[Description :
Epingle monobloc à grosse tête conique s’apparentant au type biconique de Villethierry. Elle est ornée d’un trait hélicoïdal de 6 tours souligné à la base par une bande de fines stries verticale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314325"/>
          <a:ext cx="9410700" cy="7496175"/>
          <a:chOff x="0" y="314325"/>
          <a:chExt cx="9410700" cy="7496175"/>
        </a:xfrm>
      </p:grpSpPr>
      <p:pic>
        <p:nvPicPr>
          <p:cNvPr id="1" name="" descr="Image"/>
          <p:cNvPicPr>
            <a:picLocks noChangeAspect="1"/>
          </p:cNvPicPr>
          <p:nvPr/>
        </p:nvPicPr>
        <p:blipFill>
          <a:blip r:embed="rId2"/>
          <a:stretch>
            <a:fillRect/>
          </a:stretch>
        </p:blipFill>
        <p:spPr>
          <a:xfrm>
            <a:off x="457200" y="1371600"/>
            <a:ext cx="1981200" cy="18288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3467100"/>
            <a:ext cx="3200400" cy="18288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sz="1000" spc="0" u="none">
                <a:solidFill>
                  <a:srgbClr val="f">
                    <a:alpha val="100000"/>
                  </a:srgbClr>
                </a:solidFill>
                <a:latin typeface="Calibri"/>
              </a:rPr>
              <a:t><![CDATA[© Musée du Pays de Laon]]></a:t>
            </a:r>
          </a:p>
        </p:txBody>
      </p:sp>
      <p:sp>
        <p:nvSpPr>
          <p:cNvPr id="3" name=""/>
          <p:cNvSpPr txBox="1"/>
          <p:nvPr/>
        </p:nvSpPr>
        <p:spPr>
          <a:xfrm>
            <a:off x="2286000" y="314325"/>
            <a:ext cx="4572000" cy="18288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f">
                    <a:alpha val="100000"/>
                  </a:srgbClr>
                </a:solidFill>
                <a:latin typeface="Calibri"/>
              </a:rPr>
              <a:t><![CDATA[Deux fibules digitées
]]></a:t>
            </a:r>
          </a:p>
        </p:txBody>
      </p:sp>
      <p:sp>
        <p:nvSpPr>
          <p:cNvPr id="4" name=""/>
          <p:cNvSpPr txBox="1"/>
          <p:nvPr/>
        </p:nvSpPr>
        <p:spPr>
          <a:xfrm>
            <a:off x="3924300" y="1371600"/>
            <a:ext cx="54864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f">
                    <a:alpha val="100000"/>
                  </a:srgbClr>
                </a:solidFill>
                <a:latin typeface="Calibri"/>
              </a:rPr>
              <a:t><![CDATA[Commune de découverte : Laon
Lieu-dit : «rue du 13 octobre 1918»
Où le trouver ? 
Laon (02) musée d'art et d'archéologie du Pays de Laon
02408 Laon
Domaine : Mobilier associé au défunt;Habillement;Parure
Période chronologique : Haut Moyen Âge [476 / 1000]
Dimensions : 
H. 7 1 cm l 4 cm ]]></a:t>
            </a:r>
          </a:p>
        </p:txBody>
      </p:sp>
      <p:sp>
        <p:nvSpPr>
          <p:cNvPr id="5" name=""/>
          <p:cNvSpPr txBox="1"/>
          <p:nvPr/>
        </p:nvSpPr>
        <p:spPr>
          <a:xfrm>
            <a:off x="457200" y="3838575"/>
            <a:ext cx="8229600" cy="36576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f">
                    <a:alpha val="100000"/>
                  </a:srgbClr>
                </a:solidFill>
                <a:latin typeface="Calibri"/>
              </a:rPr>
              <a:t><![CDATA[Description :
Paire de fibules asymétriques digitées trouvée dans une sépulture féminine.]]></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314325"/>
          <a:ext cx="9410700" cy="7496175"/>
          <a:chOff x="0" y="314325"/>
          <a:chExt cx="9410700" cy="7496175"/>
        </a:xfrm>
      </p:grpSpPr>
      <p:pic>
        <p:nvPicPr>
          <p:cNvPr id="1" name="" descr="Image"/>
          <p:cNvPicPr>
            <a:picLocks noChangeAspect="1"/>
          </p:cNvPicPr>
          <p:nvPr/>
        </p:nvPicPr>
        <p:blipFill>
          <a:blip r:embed="rId2"/>
          <a:stretch>
            <a:fillRect/>
          </a:stretch>
        </p:blipFill>
        <p:spPr>
          <a:xfrm>
            <a:off x="457200" y="1371600"/>
            <a:ext cx="2419350" cy="18288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3467100"/>
            <a:ext cx="3200400" cy="18288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sz="1000" spc="0" u="none">
                <a:solidFill>
                  <a:srgbClr val="f">
                    <a:alpha val="100000"/>
                  </a:srgbClr>
                </a:solidFill>
                <a:latin typeface="Calibri"/>
              </a:rPr>
              <a:t><![CDATA[© Musée du Pays de Laon]]></a:t>
            </a:r>
          </a:p>
        </p:txBody>
      </p:sp>
      <p:sp>
        <p:nvSpPr>
          <p:cNvPr id="3" name=""/>
          <p:cNvSpPr txBox="1"/>
          <p:nvPr/>
        </p:nvSpPr>
        <p:spPr>
          <a:xfrm>
            <a:off x="2286000" y="314325"/>
            <a:ext cx="4572000" cy="18288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f">
                    <a:alpha val="100000"/>
                  </a:srgbClr>
                </a:solidFill>
                <a:latin typeface="Calibri"/>
              </a:rPr>
              <a:t><![CDATA[Deux fibules aviformes]]></a:t>
            </a:r>
          </a:p>
        </p:txBody>
      </p:sp>
      <p:sp>
        <p:nvSpPr>
          <p:cNvPr id="4" name=""/>
          <p:cNvSpPr txBox="1"/>
          <p:nvPr/>
        </p:nvSpPr>
        <p:spPr>
          <a:xfrm>
            <a:off x="3924300" y="1371600"/>
            <a:ext cx="54864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f">
                    <a:alpha val="100000"/>
                  </a:srgbClr>
                </a:solidFill>
                <a:latin typeface="Calibri"/>
              </a:rPr>
              <a:t><![CDATA[Commune de découverte : Laon
Lieu-dit : «rue du 13 octobre 1918»
Où le trouver ? 
Laon (02) musée d'art et d'archéologie du Pays de Laon
02408 Laon
Domaine : Parure;Habillement
Période chronologique : Haut Moyen Âge [476 / 1000]
Dimensions : 
H. 2 9 cm l 1 cm Poids 4 g	]]></a:t>
            </a:r>
          </a:p>
        </p:txBody>
      </p:sp>
      <p:sp>
        <p:nvSpPr>
          <p:cNvPr id="5" name=""/>
          <p:cNvSpPr txBox="1"/>
          <p:nvPr/>
        </p:nvSpPr>
        <p:spPr>
          <a:xfrm>
            <a:off x="457200" y="3838575"/>
            <a:ext cx="8229600" cy="36576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f">
                    <a:alpha val="100000"/>
                  </a:srgbClr>
                </a:solidFill>
                <a:latin typeface="Calibri"/>
              </a:rPr>
              <a:t><![CDATA[Description :
Paire de fibules aviformes en argent trouvée dans une sépulture. Leur forme est caractéristique de l’art franc autour de 500.]]></a:t>
            </a:r>
          </a:p>
        </p:txBody>
      </p:sp>
    </p:spTree>
  </p:cSld>
  <p:clrMapOvr>
    <a:masterClrMapping/>
  </p:clrMapOvr>
</p:sld>
</file>

<file path=ppt/theme/theme1.xml><?xml version="1.0" encoding="utf-8"?>
<a:theme xmlns:a="http://schemas.openxmlformats.org/drawingml/2006/main" name="Theme29">
  <a:themeElements>
    <a:clrScheme name="Theme29">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29">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29">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4</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2024-04-27T23:21:30Z</dcterms:created>
  <dcterms:modified xsi:type="dcterms:W3CDTF">2024-04-27T23:21:30Z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