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888045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6377_ca_object_representations_media_38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3138_ca_object_representations_media_389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4444_ca_object_representations_media_388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7478_ca_object_representations_media_393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6425_ca_object_representations_media_394_large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314325"/>
          <a:ext cx="9410700" cy="7496175"/>
          <a:chOff x="0" y="314325"/>
          <a:chExt cx="9410700" cy="7496175"/>
        </a:xfrm>
      </p:grpSpPr>
      <p:pic>
        <p:nvPicPr>
          <p:cNvPr id="1" name="" descr="Image"/>
          <p:cNvPicPr>
            <a:picLocks noChangeAspect="1"/>
          </p:cNvPicPr>
          <p:nvPr/>
        </p:nvPicPr>
        <p:blipFill>
          <a:blip r:embed="rId2"/>
          <a:stretch>
            <a:fillRect/>
          </a:stretch>
        </p:blipFill>
        <p:spPr>
          <a:xfrm>
            <a:off x="457200" y="1371600"/>
            <a:ext cx="1295400" cy="18288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3467100"/>
            <a:ext cx="3200400" cy="18288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sz="1000" spc="0" u="none">
                <a:solidFill>
                  <a:srgbClr val="f">
                    <a:alpha val="100000"/>
                  </a:srgbClr>
                </a:solidFill>
                <a:latin typeface="Calibri"/>
              </a:rPr>
              <a:t><![CDATA[© Musées de Poitiers, Christian Vignaud]]></a:t>
            </a:r>
          </a:p>
        </p:txBody>
      </p:sp>
      <p:sp>
        <p:nvSpPr>
          <p:cNvPr id="3" name=""/>
          <p:cNvSpPr txBox="1"/>
          <p:nvPr/>
        </p:nvSpPr>
        <p:spPr>
          <a:xfrm>
            <a:off x="2286000" y="314325"/>
            <a:ext cx="4572000" cy="18288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f">
                    <a:alpha val="100000"/>
                  </a:srgbClr>
                </a:solidFill>
                <a:latin typeface="Calibri"/>
              </a:rPr>
              <a:t><![CDATA[tête d'une statuette masculine]]></a:t>
            </a:r>
          </a:p>
        </p:txBody>
      </p:sp>
      <p:sp>
        <p:nvSpPr>
          <p:cNvPr id="4" name=""/>
          <p:cNvSpPr txBox="1"/>
          <p:nvPr/>
        </p:nvSpPr>
        <p:spPr>
          <a:xfrm>
            <a:off x="3924300" y="1371600"/>
            <a:ext cx="54864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f">
                    <a:alpha val="100000"/>
                  </a:srgbClr>
                </a:solidFill>
                <a:latin typeface="Calibri"/>
              </a:rPr>
              <a:t><![CDATA[Commune de découverte : Naintré
Lieu-dit : «Laumont»
Où le trouver ? 
Poitiers (86) - Musée Sainte-Croix
86000 Poitiers
Domaine : Sculpture;Mobilier associé au défunt
Période chronologique : Bas-Empire [235/ 476]
Dimensions : 
H. 4.92 cm L. 3.47 cm ]]></a:t>
            </a:r>
          </a:p>
        </p:txBody>
      </p:sp>
      <p:sp>
        <p:nvSpPr>
          <p:cNvPr id="5" name=""/>
          <p:cNvSpPr txBox="1"/>
          <p:nvPr/>
        </p:nvSpPr>
        <p:spPr>
          <a:xfrm>
            <a:off x="457200" y="3838575"/>
            <a:ext cx="8229600" cy="36576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f">
                    <a:alpha val="100000"/>
                  </a:srgbClr>
                </a:solidFill>
                <a:latin typeface="Calibri"/>
              </a:rPr>
              <a:t><![CDATA[Description :
Les dimensions du visage
Cette tête en alliage cuivreux appartenait sans doute à une statuette masculine. L’utilisation de la technique de la fonte en creux permet un rendu  soigné et réaliste des détails du visage : doux modelé des joues, bouche ourlée et yeux finement contourés. Ces traits délicats étaient jadis animés par deux pupilles en étain incrustées, aujourd’hui disparues. La qualité plastique du travail de l’artiste et l’utilisation du métal, matériau coûteux, inscrivent cette tête dans une production de luxe. Le contexte de découverte vient renforcer cette hypothèse : cet objet provient en effet de la sépulture d’une jeune fille issue de l’aristocratie gallo-romaine du Bas-Empir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314325"/>
          <a:ext cx="9410700" cy="7496175"/>
          <a:chOff x="0" y="314325"/>
          <a:chExt cx="9410700" cy="7496175"/>
        </a:xfrm>
      </p:grpSpPr>
      <p:pic>
        <p:nvPicPr>
          <p:cNvPr id="1" name="" descr="Image"/>
          <p:cNvPicPr>
            <a:picLocks noChangeAspect="1"/>
          </p:cNvPicPr>
          <p:nvPr/>
        </p:nvPicPr>
        <p:blipFill>
          <a:blip r:embed="rId2"/>
          <a:stretch>
            <a:fillRect/>
          </a:stretch>
        </p:blipFill>
        <p:spPr>
          <a:xfrm>
            <a:off x="457200" y="1371600"/>
            <a:ext cx="2419350" cy="18288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3467100"/>
            <a:ext cx="3200400" cy="18288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sz="1000" spc="0" u="none">
                <a:solidFill>
                  <a:srgbClr val="f">
                    <a:alpha val="100000"/>
                  </a:srgbClr>
                </a:solidFill>
                <a:latin typeface="Calibri"/>
              </a:rPr>
              <a:t><![CDATA[© Musées de Poitiers, Christian Vignaud]]></a:t>
            </a:r>
          </a:p>
        </p:txBody>
      </p:sp>
      <p:sp>
        <p:nvSpPr>
          <p:cNvPr id="3" name=""/>
          <p:cNvSpPr txBox="1"/>
          <p:nvPr/>
        </p:nvSpPr>
        <p:spPr>
          <a:xfrm>
            <a:off x="2286000" y="314325"/>
            <a:ext cx="4572000" cy="18288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f">
                    <a:alpha val="100000"/>
                  </a:srgbClr>
                </a:solidFill>
                <a:latin typeface="Calibri"/>
              </a:rPr>
              <a:t><![CDATA[Patère miniature à manche]]></a:t>
            </a:r>
          </a:p>
        </p:txBody>
      </p:sp>
      <p:sp>
        <p:nvSpPr>
          <p:cNvPr id="4" name=""/>
          <p:cNvSpPr txBox="1"/>
          <p:nvPr/>
        </p:nvSpPr>
        <p:spPr>
          <a:xfrm>
            <a:off x="3924300" y="1371600"/>
            <a:ext cx="54864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f">
                    <a:alpha val="100000"/>
                  </a:srgbClr>
                </a:solidFill>
                <a:latin typeface="Calibri"/>
              </a:rPr>
              <a:t><![CDATA[Commune de découverte : Naintré
Lieu-dit : «Laumont»
Où le trouver ? 
Poitiers (86) - Musée Sainte-Croix
86000 Poitiers
Domaine : Jouet;Mobilier associé au défunt
Période chronologique : Bas-Empire [235/ 476]
Dimensions : 
H. 1.92 cm L. 10.33 cm Circonférence : 5.79 cm ]]></a:t>
            </a:r>
          </a:p>
        </p:txBody>
      </p:sp>
      <p:sp>
        <p:nvSpPr>
          <p:cNvPr id="5" name=""/>
          <p:cNvSpPr txBox="1"/>
          <p:nvPr/>
        </p:nvSpPr>
        <p:spPr>
          <a:xfrm>
            <a:off x="457200" y="3838575"/>
            <a:ext cx="8229600" cy="36576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f">
                    <a:alpha val="100000"/>
                  </a:srgbClr>
                </a:solidFill>
                <a:latin typeface="Calibri"/>
              </a:rPr>
              <a:t><![CDATA[Description :
Cette patère miniature, à coupelle creuse, est dotée comme les grands modèles dont elle s'inspire, d'un manche plat orné de symboles cultuels. L'objet provient du caveau nord qui abritait la sépulture d'une jeune adolescente. IVe sièc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314325"/>
          <a:ext cx="9410700" cy="7496175"/>
          <a:chOff x="0" y="314325"/>
          <a:chExt cx="9410700" cy="7496175"/>
        </a:xfrm>
      </p:grpSpPr>
      <p:pic>
        <p:nvPicPr>
          <p:cNvPr id="1" name="" descr="Image"/>
          <p:cNvPicPr>
            <a:picLocks noChangeAspect="1"/>
          </p:cNvPicPr>
          <p:nvPr/>
        </p:nvPicPr>
        <p:blipFill>
          <a:blip r:embed="rId2"/>
          <a:stretch>
            <a:fillRect/>
          </a:stretch>
        </p:blipFill>
        <p:spPr>
          <a:xfrm>
            <a:off x="457200" y="1371600"/>
            <a:ext cx="2809875" cy="18288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3467100"/>
            <a:ext cx="3200400" cy="18288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sz="1000" spc="0" u="none">
                <a:solidFill>
                  <a:srgbClr val="f">
                    <a:alpha val="100000"/>
                  </a:srgbClr>
                </a:solidFill>
                <a:latin typeface="Calibri"/>
              </a:rPr>
              <a:t><![CDATA[© Musées de Poitiers, Christian Vignaud]]></a:t>
            </a:r>
          </a:p>
        </p:txBody>
      </p:sp>
      <p:sp>
        <p:nvSpPr>
          <p:cNvPr id="3" name=""/>
          <p:cNvSpPr txBox="1"/>
          <p:nvPr/>
        </p:nvSpPr>
        <p:spPr>
          <a:xfrm>
            <a:off x="2286000" y="314325"/>
            <a:ext cx="4572000" cy="18288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f">
                    <a:alpha val="100000"/>
                  </a:srgbClr>
                </a:solidFill>
                <a:latin typeface="Calibri"/>
              </a:rPr>
              <a:t><![CDATA[Fuseau]]></a:t>
            </a:r>
          </a:p>
        </p:txBody>
      </p:sp>
      <p:sp>
        <p:nvSpPr>
          <p:cNvPr id="4" name=""/>
          <p:cNvSpPr txBox="1"/>
          <p:nvPr/>
        </p:nvSpPr>
        <p:spPr>
          <a:xfrm>
            <a:off x="3924300" y="1371600"/>
            <a:ext cx="54864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f">
                    <a:alpha val="100000"/>
                  </a:srgbClr>
                </a:solidFill>
                <a:latin typeface="Calibri"/>
              </a:rPr>
              <a:t><![CDATA[Commune de découverte : Naintré
Lieu-dit : «Laumont»
Où le trouver ? 
Poitiers (86) - Musée Sainte-Croix
86000 Poitiers
Domaine : Artisanat;Mobilier associé au défunt
Période chronologique : Bas-Empire [235/ 476]
Dimensions : 
]]></a:t>
            </a:r>
          </a:p>
        </p:txBody>
      </p:sp>
      <p:sp>
        <p:nvSpPr>
          <p:cNvPr id="5" name=""/>
          <p:cNvSpPr txBox="1"/>
          <p:nvPr/>
        </p:nvSpPr>
        <p:spPr>
          <a:xfrm>
            <a:off x="457200" y="3838575"/>
            <a:ext cx="8229600" cy="36576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f">
                    <a:alpha val="100000"/>
                  </a:srgbClr>
                </a:solidFill>
                <a:latin typeface="Calibri"/>
              </a:rPr>
              <a:t><![CDATA[Description :
Fragment 1 : L. 10,56 ; D. 1,71 (max.) ; D. 1,09 (min.) 
Fragment 2 : L. 15,33 ; D. 3,16 (max.) ; D. 0,92 (min.)
L'objet en jais  provient du caveau nord qui abritait la sépulture d'une jeune adolescente 
La tombe date du IVe sièc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314325"/>
          <a:ext cx="9410700" cy="7496175"/>
          <a:chOff x="0" y="314325"/>
          <a:chExt cx="9410700" cy="7496175"/>
        </a:xfrm>
      </p:grpSpPr>
      <p:pic>
        <p:nvPicPr>
          <p:cNvPr id="1" name="" descr="Image"/>
          <p:cNvPicPr>
            <a:picLocks noChangeAspect="1"/>
          </p:cNvPicPr>
          <p:nvPr/>
        </p:nvPicPr>
        <p:blipFill>
          <a:blip r:embed="rId2"/>
          <a:stretch>
            <a:fillRect/>
          </a:stretch>
        </p:blipFill>
        <p:spPr>
          <a:xfrm>
            <a:off x="457200" y="1371600"/>
            <a:ext cx="1666875" cy="18288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3467100"/>
            <a:ext cx="3200400" cy="18288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sz="1000" spc="0" u="none">
                <a:solidFill>
                  <a:srgbClr val="f">
                    <a:alpha val="100000"/>
                  </a:srgbClr>
                </a:solidFill>
                <a:latin typeface="Calibri"/>
              </a:rPr>
              <a:t><![CDATA[© Musées de Poitiers, Christian Vignaud]]></a:t>
            </a:r>
          </a:p>
        </p:txBody>
      </p:sp>
      <p:sp>
        <p:nvSpPr>
          <p:cNvPr id="3" name=""/>
          <p:cNvSpPr txBox="1"/>
          <p:nvPr/>
        </p:nvSpPr>
        <p:spPr>
          <a:xfrm>
            <a:off x="2286000" y="314325"/>
            <a:ext cx="4572000" cy="18288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f">
                    <a:alpha val="100000"/>
                  </a:srgbClr>
                </a:solidFill>
                <a:latin typeface="Calibri"/>
              </a:rPr>
              <a:t><![CDATA[bol apode côtelé]]></a:t>
            </a:r>
          </a:p>
        </p:txBody>
      </p:sp>
      <p:sp>
        <p:nvSpPr>
          <p:cNvPr id="4" name=""/>
          <p:cNvSpPr txBox="1"/>
          <p:nvPr/>
        </p:nvSpPr>
        <p:spPr>
          <a:xfrm>
            <a:off x="3924300" y="1371600"/>
            <a:ext cx="54864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f">
                    <a:alpha val="100000"/>
                  </a:srgbClr>
                </a:solidFill>
                <a:latin typeface="Calibri"/>
              </a:rPr>
              <a:t><![CDATA[Commune de découverte : Naintré
Lieu-dit : «Laumont»
Où le trouver ? 
Poitiers (86) - Musée Sainte-Croix
86000 Poitiers
Domaine : Art de la table;Mobilier associé au défunt
Période chronologique : Bas-Empire [235/ 476]
Dimensions : 
H. 10.1 cm Circonférence : 9.99 cm ]]></a:t>
            </a:r>
          </a:p>
        </p:txBody>
      </p:sp>
      <p:sp>
        <p:nvSpPr>
          <p:cNvPr id="5" name=""/>
          <p:cNvSpPr txBox="1"/>
          <p:nvPr/>
        </p:nvSpPr>
        <p:spPr>
          <a:xfrm>
            <a:off x="457200" y="3838575"/>
            <a:ext cx="8229600" cy="36576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f">
                    <a:alpha val="100000"/>
                  </a:srgbClr>
                </a:solidFill>
                <a:latin typeface="Calibri"/>
              </a:rPr>
              <a:t><![CDATA[Description :
Ce bol apode, soufflé dans un verre incolore, est doté d'une lèvre déversée non ourlée, laissée brute.La pièce provient du caveau nord qui abritait la tombe d'une jeune adolescente, inhumée dans un sarcophage de plomb protégé par un sarcophage de pierre. IVe sièc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314325"/>
          <a:ext cx="9410700" cy="7496175"/>
          <a:chOff x="0" y="314325"/>
          <a:chExt cx="9410700" cy="7496175"/>
        </a:xfrm>
      </p:grpSpPr>
      <p:pic>
        <p:nvPicPr>
          <p:cNvPr id="1" name="" descr="Image"/>
          <p:cNvPicPr>
            <a:picLocks noChangeAspect="1"/>
          </p:cNvPicPr>
          <p:nvPr/>
        </p:nvPicPr>
        <p:blipFill>
          <a:blip r:embed="rId2"/>
          <a:stretch>
            <a:fillRect/>
          </a:stretch>
        </p:blipFill>
        <p:spPr>
          <a:xfrm>
            <a:off x="457200" y="1371600"/>
            <a:ext cx="3076575" cy="18288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3467100"/>
            <a:ext cx="3200400" cy="18288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sz="1000" spc="0" u="none">
                <a:solidFill>
                  <a:srgbClr val="f">
                    <a:alpha val="100000"/>
                  </a:srgbClr>
                </a:solidFill>
                <a:latin typeface="Calibri"/>
              </a:rPr>
              <a:t><![CDATA[© Musées de Poitiers, Christian Vignaud]]></a:t>
            </a:r>
          </a:p>
        </p:txBody>
      </p:sp>
      <p:sp>
        <p:nvSpPr>
          <p:cNvPr id="3" name=""/>
          <p:cNvSpPr txBox="1"/>
          <p:nvPr/>
        </p:nvSpPr>
        <p:spPr>
          <a:xfrm>
            <a:off x="2286000" y="314325"/>
            <a:ext cx="4572000" cy="18288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f">
                    <a:alpha val="100000"/>
                  </a:srgbClr>
                </a:solidFill>
                <a:latin typeface="Calibri"/>
              </a:rPr>
              <a:t><![CDATA[Amphore]]></a:t>
            </a:r>
          </a:p>
        </p:txBody>
      </p:sp>
      <p:sp>
        <p:nvSpPr>
          <p:cNvPr id="4" name=""/>
          <p:cNvSpPr txBox="1"/>
          <p:nvPr/>
        </p:nvSpPr>
        <p:spPr>
          <a:xfrm>
            <a:off x="3924300" y="1371600"/>
            <a:ext cx="54864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f">
                    <a:alpha val="100000"/>
                  </a:srgbClr>
                </a:solidFill>
                <a:latin typeface="Calibri"/>
              </a:rPr>
              <a:t><![CDATA[Commune de découverte : Naintré
Lieu-dit : «Laumont»
Où le trouver ? 
Poitiers (86) - Musée Sainte-Croix
86000 Poitiers
Domaine : Amphore;Mobilier associé au défunt
Période chronologique : Bas-Empire [235/ 476]
Dimensions : 
H. 53.2 cm l 19.54 cm Circonférence : 9.8 cm ]]></a:t>
            </a:r>
          </a:p>
        </p:txBody>
      </p:sp>
      <p:sp>
        <p:nvSpPr>
          <p:cNvPr id="5" name=""/>
          <p:cNvSpPr txBox="1"/>
          <p:nvPr/>
        </p:nvSpPr>
        <p:spPr>
          <a:xfrm>
            <a:off x="457200" y="3838575"/>
            <a:ext cx="8229600" cy="36576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f">
                    <a:alpha val="100000"/>
                  </a:srgbClr>
                </a:solidFill>
                <a:latin typeface="Calibri"/>
              </a:rPr>
              <a:t><![CDATA[Description :
Il s'agit d'une amphore d'importation, dotée de deux petites anses courbes fixées à la base du col et sous la lèvre.Elle a été trouvée, dans le caveau sud, au pied du sarcophage de pierre renfermant le corps d'une femme adulte. IVe siècle]]></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2025-10-07T19:09:40Z</dcterms:created>
  <dcterms:modified xsi:type="dcterms:W3CDTF">2025-10-07T19:09:40Z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